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6" d="100"/>
          <a:sy n="106" d="100"/>
        </p:scale>
        <p:origin x="-112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758C1F79-37F1-451C-AF3C-50A4EF1C90DB}" type="datetimeFigureOut">
              <a:rPr lang="it-IT" smtClean="0"/>
              <a:pPr/>
              <a:t>15/01/2013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70F9EA2-92B3-4A71-A05D-3C6043D0E57B}"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58C1F79-37F1-451C-AF3C-50A4EF1C90DB}" type="datetimeFigureOut">
              <a:rPr lang="it-IT" smtClean="0"/>
              <a:pPr/>
              <a:t>15/01/2013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70F9EA2-92B3-4A71-A05D-3C6043D0E57B}"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58C1F79-37F1-451C-AF3C-50A4EF1C90DB}" type="datetimeFigureOut">
              <a:rPr lang="it-IT" smtClean="0"/>
              <a:pPr/>
              <a:t>15/01/2013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70F9EA2-92B3-4A71-A05D-3C6043D0E57B}"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58C1F79-37F1-451C-AF3C-50A4EF1C90DB}" type="datetimeFigureOut">
              <a:rPr lang="it-IT" smtClean="0"/>
              <a:pPr/>
              <a:t>15/01/2013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70F9EA2-92B3-4A71-A05D-3C6043D0E57B}"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758C1F79-37F1-451C-AF3C-50A4EF1C90DB}" type="datetimeFigureOut">
              <a:rPr lang="it-IT" smtClean="0"/>
              <a:pPr/>
              <a:t>15/01/2013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70F9EA2-92B3-4A71-A05D-3C6043D0E57B}"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758C1F79-37F1-451C-AF3C-50A4EF1C90DB}" type="datetimeFigureOut">
              <a:rPr lang="it-IT" smtClean="0"/>
              <a:pPr/>
              <a:t>15/01/2013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70F9EA2-92B3-4A71-A05D-3C6043D0E57B}"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758C1F79-37F1-451C-AF3C-50A4EF1C90DB}" type="datetimeFigureOut">
              <a:rPr lang="it-IT" smtClean="0"/>
              <a:pPr/>
              <a:t>15/01/2013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70F9EA2-92B3-4A71-A05D-3C6043D0E57B}"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758C1F79-37F1-451C-AF3C-50A4EF1C90DB}" type="datetimeFigureOut">
              <a:rPr lang="it-IT" smtClean="0"/>
              <a:pPr/>
              <a:t>15/01/2013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70F9EA2-92B3-4A71-A05D-3C6043D0E57B}"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58C1F79-37F1-451C-AF3C-50A4EF1C90DB}" type="datetimeFigureOut">
              <a:rPr lang="it-IT" smtClean="0"/>
              <a:pPr/>
              <a:t>15/01/2013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70F9EA2-92B3-4A71-A05D-3C6043D0E57B}"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758C1F79-37F1-451C-AF3C-50A4EF1C90DB}" type="datetimeFigureOut">
              <a:rPr lang="it-IT" smtClean="0"/>
              <a:pPr/>
              <a:t>15/01/2013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70F9EA2-92B3-4A71-A05D-3C6043D0E57B}"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758C1F79-37F1-451C-AF3C-50A4EF1C90DB}" type="datetimeFigureOut">
              <a:rPr lang="it-IT" smtClean="0"/>
              <a:pPr/>
              <a:t>15/01/2013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70F9EA2-92B3-4A71-A05D-3C6043D0E57B}"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8C1F79-37F1-451C-AF3C-50A4EF1C90DB}" type="datetimeFigureOut">
              <a:rPr lang="it-IT" smtClean="0"/>
              <a:pPr/>
              <a:t>15/01/2013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0F9EA2-92B3-4A71-A05D-3C6043D0E57B}"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428596" y="285728"/>
            <a:ext cx="8215370" cy="6463308"/>
          </a:xfrm>
          <a:prstGeom prst="rect">
            <a:avLst/>
          </a:prstGeom>
          <a:noFill/>
        </p:spPr>
        <p:txBody>
          <a:bodyPr wrap="square" rtlCol="0">
            <a:spAutoFit/>
          </a:bodyPr>
          <a:lstStyle/>
          <a:p>
            <a:r>
              <a:rPr lang="it-IT" dirty="0" smtClean="0"/>
              <a:t>Secondo gli autori di </a:t>
            </a:r>
            <a:r>
              <a:rPr lang="it-IT" i="1" dirty="0" smtClean="0">
                <a:solidFill>
                  <a:srgbClr val="FF0000"/>
                </a:solidFill>
              </a:rPr>
              <a:t>I segreti della Cappella Sistina: svelando i codici nel capolavoro di Michelangelo</a:t>
            </a:r>
            <a:r>
              <a:rPr lang="it-IT" i="1" dirty="0" smtClean="0"/>
              <a:t>,</a:t>
            </a:r>
            <a:r>
              <a:rPr lang="it-IT" dirty="0" smtClean="0"/>
              <a:t> il soffitto della Cappella Sistina, che il Buonarroti dipinse in quattro anni all’inizio del 16mo secolo, rappresenterebbe, se non una glorificazione della Chiesa ebraica, un ponte tra fede Cattolica ed Ebraismo.</a:t>
            </a:r>
          </a:p>
          <a:p>
            <a:endParaRPr lang="it-IT" dirty="0" smtClean="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r>
              <a:rPr lang="it-IT" dirty="0" smtClean="0"/>
              <a:t>Autori del libro sono il rabbino </a:t>
            </a:r>
            <a:r>
              <a:rPr lang="it-IT" b="1" dirty="0" smtClean="0"/>
              <a:t>Benjamin </a:t>
            </a:r>
            <a:r>
              <a:rPr lang="it-IT" b="1" dirty="0" err="1"/>
              <a:t>Bleach</a:t>
            </a:r>
            <a:r>
              <a:rPr lang="it-IT" dirty="0"/>
              <a:t>, professore associato alla </a:t>
            </a:r>
            <a:r>
              <a:rPr lang="it-IT" dirty="0" err="1"/>
              <a:t>Yeshiva</a:t>
            </a:r>
            <a:r>
              <a:rPr lang="it-IT" dirty="0"/>
              <a:t> </a:t>
            </a:r>
            <a:r>
              <a:rPr lang="it-IT" dirty="0" err="1"/>
              <a:t>University</a:t>
            </a:r>
            <a:r>
              <a:rPr lang="it-IT" dirty="0"/>
              <a:t> di New York</a:t>
            </a:r>
            <a:r>
              <a:rPr lang="it-IT" dirty="0" smtClean="0"/>
              <a:t>, e </a:t>
            </a:r>
            <a:r>
              <a:rPr lang="it-IT" b="1" dirty="0"/>
              <a:t>Roy </a:t>
            </a:r>
            <a:r>
              <a:rPr lang="it-IT" b="1" dirty="0" err="1" smtClean="0"/>
              <a:t>Doliner</a:t>
            </a:r>
            <a:r>
              <a:rPr lang="it-IT" dirty="0" smtClean="0"/>
              <a:t>, guida vaticana. </a:t>
            </a:r>
            <a:r>
              <a:rPr lang="it-IT" dirty="0"/>
              <a:t>Secondo gli autori, </a:t>
            </a:r>
            <a:r>
              <a:rPr lang="it-IT" b="1" dirty="0"/>
              <a:t>le figure disperse nei 14mila piedi quadrati del dipinto, sono in realtà rappresentazioni di lettere dell'alfabeto ebraico</a:t>
            </a:r>
            <a:r>
              <a:rPr lang="it-IT" dirty="0"/>
              <a:t>.</a:t>
            </a:r>
            <a:r>
              <a:rPr lang="it-IT" dirty="0" smtClean="0"/>
              <a:t/>
            </a:r>
            <a:br>
              <a:rPr lang="it-IT" dirty="0" smtClean="0"/>
            </a:br>
            <a:endParaRPr lang="it-IT" dirty="0"/>
          </a:p>
        </p:txBody>
      </p:sp>
      <p:pic>
        <p:nvPicPr>
          <p:cNvPr id="11266" name="Picture 2" descr="http://www.icfranchi.brescia.it/ctp/euro/euro_ii_parte/cap_arte/arte/michelangelo/sistina.jpg"/>
          <p:cNvPicPr>
            <a:picLocks noChangeAspect="1" noChangeArrowheads="1"/>
          </p:cNvPicPr>
          <p:nvPr/>
        </p:nvPicPr>
        <p:blipFill>
          <a:blip r:embed="rId2"/>
          <a:srcRect/>
          <a:stretch>
            <a:fillRect/>
          </a:stretch>
        </p:blipFill>
        <p:spPr bwMode="auto">
          <a:xfrm>
            <a:off x="214282" y="1857364"/>
            <a:ext cx="8774832" cy="3078083"/>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http://media1.gay.tv/userfiles/davideegoliapic1.jpg"/>
          <p:cNvPicPr>
            <a:picLocks noChangeAspect="1" noChangeArrowheads="1"/>
          </p:cNvPicPr>
          <p:nvPr/>
        </p:nvPicPr>
        <p:blipFill>
          <a:blip r:embed="rId2"/>
          <a:srcRect/>
          <a:stretch>
            <a:fillRect/>
          </a:stretch>
        </p:blipFill>
        <p:spPr bwMode="auto">
          <a:xfrm>
            <a:off x="2500298" y="3500438"/>
            <a:ext cx="3810000" cy="2381250"/>
          </a:xfrm>
          <a:prstGeom prst="rect">
            <a:avLst/>
          </a:prstGeom>
          <a:noFill/>
        </p:spPr>
      </p:pic>
      <p:sp>
        <p:nvSpPr>
          <p:cNvPr id="5" name="CasellaDiTesto 4"/>
          <p:cNvSpPr txBox="1"/>
          <p:nvPr/>
        </p:nvSpPr>
        <p:spPr>
          <a:xfrm>
            <a:off x="357158" y="500042"/>
            <a:ext cx="8072494" cy="2554545"/>
          </a:xfrm>
          <a:prstGeom prst="rect">
            <a:avLst/>
          </a:prstGeom>
          <a:noFill/>
        </p:spPr>
        <p:txBody>
          <a:bodyPr wrap="square" rtlCol="0">
            <a:spAutoFit/>
          </a:bodyPr>
          <a:lstStyle/>
          <a:p>
            <a:pPr algn="ctr"/>
            <a:r>
              <a:rPr lang="it-IT" sz="2000" dirty="0" smtClean="0"/>
              <a:t>La </a:t>
            </a:r>
            <a:r>
              <a:rPr lang="it-IT" sz="2000" b="1" dirty="0" err="1" smtClean="0"/>
              <a:t>Kabbalah</a:t>
            </a:r>
            <a:r>
              <a:rPr lang="it-IT" sz="2000" dirty="0" smtClean="0"/>
              <a:t> è un insieme di insegnamenti esoterici che hanno il compito di interpretare il significato nascosto della </a:t>
            </a:r>
            <a:r>
              <a:rPr lang="it-IT" sz="2000" dirty="0" err="1" smtClean="0"/>
              <a:t>Tanakh</a:t>
            </a:r>
            <a:r>
              <a:rPr lang="it-IT" sz="2000" dirty="0" smtClean="0"/>
              <a:t>, o Bibbia ebraica, e spiegare le ragioni delle tradizioni ebraiche.</a:t>
            </a:r>
          </a:p>
          <a:p>
            <a:pPr algn="ctr"/>
            <a:endParaRPr lang="it-IT" sz="2000" dirty="0" smtClean="0"/>
          </a:p>
          <a:p>
            <a:pPr algn="ctr"/>
            <a:endParaRPr lang="it-IT" sz="2000" dirty="0" smtClean="0"/>
          </a:p>
          <a:p>
            <a:pPr algn="ctr"/>
            <a:endParaRPr lang="it-IT" sz="2000" dirty="0" smtClean="0"/>
          </a:p>
          <a:p>
            <a:pPr algn="ctr"/>
            <a:r>
              <a:rPr lang="it-IT" sz="2000" dirty="0" smtClean="0"/>
              <a:t>Davide e Golia, ad esempio, assumono la forma della lettera </a:t>
            </a:r>
            <a:r>
              <a:rPr lang="it-IT" sz="2000" b="1" dirty="0" smtClean="0"/>
              <a:t>GIMEL</a:t>
            </a:r>
            <a:r>
              <a:rPr lang="it-IT" sz="2000" dirty="0" smtClean="0"/>
              <a:t>, che, nella tradizione della </a:t>
            </a:r>
            <a:r>
              <a:rPr lang="it-IT" sz="2000" dirty="0" err="1" smtClean="0"/>
              <a:t>Kabbalah</a:t>
            </a:r>
            <a:r>
              <a:rPr lang="it-IT" sz="2000" dirty="0"/>
              <a:t>,</a:t>
            </a:r>
            <a:r>
              <a:rPr lang="it-IT" sz="2000" dirty="0" smtClean="0"/>
              <a:t> simboleggia </a:t>
            </a:r>
            <a:r>
              <a:rPr lang="it-IT" sz="2000" b="1" dirty="0" smtClean="0"/>
              <a:t>la forza</a:t>
            </a:r>
            <a:r>
              <a:rPr lang="it-IT" sz="2000" b="1" dirty="0"/>
              <a:t>.</a:t>
            </a:r>
            <a:endParaRPr lang="it-IT"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http://media1.gay.tv/userfiles/giudittaeolofernepic.jpg"/>
          <p:cNvPicPr>
            <a:picLocks noChangeAspect="1" noChangeArrowheads="1"/>
          </p:cNvPicPr>
          <p:nvPr/>
        </p:nvPicPr>
        <p:blipFill>
          <a:blip r:embed="rId2"/>
          <a:srcRect/>
          <a:stretch>
            <a:fillRect/>
          </a:stretch>
        </p:blipFill>
        <p:spPr bwMode="auto">
          <a:xfrm>
            <a:off x="2571736" y="4143380"/>
            <a:ext cx="3810000" cy="2381250"/>
          </a:xfrm>
          <a:prstGeom prst="rect">
            <a:avLst/>
          </a:prstGeom>
          <a:noFill/>
        </p:spPr>
      </p:pic>
      <p:sp>
        <p:nvSpPr>
          <p:cNvPr id="5" name="CasellaDiTesto 4"/>
          <p:cNvSpPr txBox="1"/>
          <p:nvPr/>
        </p:nvSpPr>
        <p:spPr>
          <a:xfrm>
            <a:off x="571472" y="142852"/>
            <a:ext cx="7643866" cy="4185761"/>
          </a:xfrm>
          <a:prstGeom prst="rect">
            <a:avLst/>
          </a:prstGeom>
          <a:noFill/>
        </p:spPr>
        <p:txBody>
          <a:bodyPr wrap="square" rtlCol="0">
            <a:spAutoFit/>
          </a:bodyPr>
          <a:lstStyle/>
          <a:p>
            <a:pPr algn="ctr"/>
            <a:r>
              <a:rPr lang="it-IT" sz="1400" dirty="0" smtClean="0"/>
              <a:t>Sul muro opposto,  immediatamente a sinistra della porta d’ingresso, è situata </a:t>
            </a:r>
            <a:r>
              <a:rPr lang="it-IT" sz="1400" b="1" dirty="0" smtClean="0"/>
              <a:t>la scena di Giuditta che porta la testa del generale assiro </a:t>
            </a:r>
            <a:r>
              <a:rPr lang="it-IT" sz="1400" b="1" dirty="0" err="1" smtClean="0"/>
              <a:t>Oloferne</a:t>
            </a:r>
            <a:r>
              <a:rPr lang="it-IT" sz="1400" b="1" dirty="0" smtClean="0"/>
              <a:t>.</a:t>
            </a:r>
            <a:r>
              <a:rPr lang="it-IT" sz="1400" dirty="0" smtClean="0"/>
              <a:t> Al centro si vedono Giuditta e l'ancella stagliarsi in primo piano e in piena </a:t>
            </a:r>
            <a:r>
              <a:rPr lang="it-IT" sz="1400" dirty="0" err="1" smtClean="0"/>
              <a:t>luca</a:t>
            </a:r>
            <a:r>
              <a:rPr lang="it-IT" sz="1400" dirty="0" smtClean="0"/>
              <a:t> contro una parete bianca disposta in obliquo. Esse hanno già completato la loro missione di uccidere il tiranno </a:t>
            </a:r>
            <a:r>
              <a:rPr lang="it-IT" sz="1400" dirty="0" err="1" smtClean="0"/>
              <a:t>Oloferne</a:t>
            </a:r>
            <a:r>
              <a:rPr lang="it-IT" sz="1400" dirty="0" smtClean="0"/>
              <a:t>, infatti ne portano la grossa testa su un vassoio metallico sulla testa dell'ancella (Giuditta fa per coprirlo con un panno), mentre a destra si vede, nell'oscurità, la tenda del generale che giace nudo nel letto, ancora in preda agli spasmi: se il braccio sinistro appare già morto, quello destro si leva minaccioso e la gamba sinistra punta con forza contro il letto facendo increspare le lenzuola. L'eroina biblica non mostra il proprio viso, ma sembra guardare all'orrida visione del corpo decapitato in frenetica agitazione. A sinistra infine, nell'oscurità, riempie l'angolo una guardia addormentata con la veste verde e uno scudo rosso su cui è adagiato un braccio.</a:t>
            </a:r>
          </a:p>
          <a:p>
            <a:pPr algn="ctr"/>
            <a:r>
              <a:rPr lang="it-IT" sz="1400" dirty="0" smtClean="0"/>
              <a:t>Secondo l’interpretazione tradizionale la scena sarebbe da mettere in relazione, da un punto di vista iconologico, con l'altro pennacchio di </a:t>
            </a:r>
            <a:r>
              <a:rPr lang="it-IT" sz="1400" i="1" dirty="0" smtClean="0"/>
              <a:t>Davide e Golia</a:t>
            </a:r>
            <a:r>
              <a:rPr lang="it-IT" sz="1400" dirty="0" smtClean="0"/>
              <a:t>: in entrambi i casi due figure che non sembrerebbero brillare per forza - una donna e un giovanetto - riescono a liberare il popolo d'Israele da terribili nemici, prefigurando il trionfo della Chiesa.</a:t>
            </a:r>
          </a:p>
          <a:p>
            <a:pPr algn="ctr"/>
            <a:r>
              <a:rPr lang="it-IT" sz="1400" dirty="0" smtClean="0"/>
              <a:t>Secondo </a:t>
            </a:r>
            <a:r>
              <a:rPr lang="it-IT" sz="1400" b="1" dirty="0" err="1" smtClean="0"/>
              <a:t>Bleach</a:t>
            </a:r>
            <a:r>
              <a:rPr lang="it-IT" sz="1400" b="1" dirty="0" smtClean="0"/>
              <a:t> </a:t>
            </a:r>
            <a:r>
              <a:rPr lang="it-IT" sz="1400" dirty="0" smtClean="0"/>
              <a:t>e</a:t>
            </a:r>
            <a:r>
              <a:rPr lang="it-IT" sz="1400" b="1" dirty="0" smtClean="0"/>
              <a:t> </a:t>
            </a:r>
            <a:r>
              <a:rPr lang="it-IT" sz="1400" b="1" dirty="0" err="1" smtClean="0"/>
              <a:t>Doliner</a:t>
            </a:r>
            <a:r>
              <a:rPr lang="it-IT" sz="1400" dirty="0" smtClean="0"/>
              <a:t>, invece, la scena ha la forma della lettera </a:t>
            </a:r>
            <a:r>
              <a:rPr lang="it-IT" sz="1400" b="1" dirty="0" smtClean="0"/>
              <a:t>CHET</a:t>
            </a:r>
            <a:r>
              <a:rPr lang="it-IT" sz="1400" dirty="0" smtClean="0"/>
              <a:t>, simbolo della "</a:t>
            </a:r>
            <a:r>
              <a:rPr lang="it-IT" sz="1400" b="1" dirty="0" smtClean="0"/>
              <a:t>gentilezza amorosa</a:t>
            </a:r>
            <a:r>
              <a:rPr lang="it-IT" sz="1400" dirty="0" smtClean="0"/>
              <a:t>".</a:t>
            </a:r>
          </a:p>
          <a:p>
            <a:pPr algn="ctr"/>
            <a:endParaRPr lang="it-IT" sz="1400" dirty="0" smtClean="0"/>
          </a:p>
          <a:p>
            <a:pPr algn="ctr"/>
            <a:endParaRPr lang="it-IT" sz="1400" dirty="0" smtClean="0"/>
          </a:p>
          <a:p>
            <a:pPr algn="ctr"/>
            <a:endParaRPr lang="it-IT"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285720" y="428604"/>
            <a:ext cx="8429684" cy="2554545"/>
          </a:xfrm>
          <a:prstGeom prst="rect">
            <a:avLst/>
          </a:prstGeom>
          <a:noFill/>
        </p:spPr>
        <p:txBody>
          <a:bodyPr wrap="square" rtlCol="0">
            <a:spAutoFit/>
          </a:bodyPr>
          <a:lstStyle/>
          <a:p>
            <a:pPr algn="ctr"/>
            <a:r>
              <a:rPr lang="it-IT" sz="2000" dirty="0" smtClean="0"/>
              <a:t>Nel</a:t>
            </a:r>
            <a:r>
              <a:rPr lang="it-IT" sz="2000" dirty="0"/>
              <a:t> </a:t>
            </a:r>
            <a:r>
              <a:rPr lang="it-IT" sz="2000" b="1" dirty="0"/>
              <a:t>1975</a:t>
            </a:r>
            <a:r>
              <a:rPr lang="it-IT" sz="2000" dirty="0"/>
              <a:t>, il chirurgo americano il </a:t>
            </a:r>
            <a:r>
              <a:rPr lang="it-IT" sz="2000" b="1" dirty="0"/>
              <a:t>Frank </a:t>
            </a:r>
            <a:r>
              <a:rPr lang="it-IT" sz="2000" b="1" dirty="0" err="1"/>
              <a:t>Mershberger</a:t>
            </a:r>
            <a:r>
              <a:rPr lang="it-IT" sz="2000" b="1" dirty="0"/>
              <a:t> </a:t>
            </a:r>
            <a:r>
              <a:rPr lang="it-IT" sz="2000" dirty="0"/>
              <a:t>entrò per la prima volta nella Cappella Sistina e </a:t>
            </a:r>
            <a:r>
              <a:rPr lang="it-IT" sz="2000" b="1" dirty="0"/>
              <a:t>notò una strana somiglianza</a:t>
            </a:r>
            <a:r>
              <a:rPr lang="it-IT" sz="2000" dirty="0"/>
              <a:t>. Il celebre mantello dentro il quale si avvolge Dio ne "La creazione" </a:t>
            </a:r>
            <a:r>
              <a:rPr lang="it-IT" sz="2000" b="1" dirty="0"/>
              <a:t>ha esattamente la forma di un cervello umano</a:t>
            </a:r>
            <a:r>
              <a:rPr lang="it-IT" sz="2000" dirty="0"/>
              <a:t>, come se fosse stato disegnato copiando un libro di anatomia. A rafforzare questa similitudine c'è </a:t>
            </a:r>
            <a:r>
              <a:rPr lang="it-IT" sz="2000" b="1" dirty="0"/>
              <a:t>il suo significato simbolico</a:t>
            </a:r>
            <a:r>
              <a:rPr lang="it-IT" sz="2000" dirty="0"/>
              <a:t>: secondo la dottrina </a:t>
            </a:r>
            <a:r>
              <a:rPr lang="it-IT" sz="2000" dirty="0" err="1"/>
              <a:t>kabbalistica</a:t>
            </a:r>
            <a:r>
              <a:rPr lang="it-IT" sz="2000" dirty="0"/>
              <a:t>, </a:t>
            </a:r>
            <a:r>
              <a:rPr lang="it-IT" sz="2000" b="1" dirty="0"/>
              <a:t>l’essere umano è frutto della conoscenza </a:t>
            </a:r>
            <a:r>
              <a:rPr lang="it-IT" sz="2000" dirty="0"/>
              <a:t>posizionata nell’emisfero destro del cervello, </a:t>
            </a:r>
            <a:r>
              <a:rPr lang="it-IT" sz="2000" b="1" dirty="0"/>
              <a:t>proprio lo stesso emisfero in cui Michelangelo raffigura Dio </a:t>
            </a:r>
            <a:r>
              <a:rPr lang="it-IT" sz="2000" dirty="0"/>
              <a:t>nel suo dipinto.</a:t>
            </a:r>
          </a:p>
        </p:txBody>
      </p:sp>
      <p:pic>
        <p:nvPicPr>
          <p:cNvPr id="16386" name="Picture 2" descr="http://media1.gay.tv/userfiles/braintraining.jpg"/>
          <p:cNvPicPr>
            <a:picLocks noChangeAspect="1" noChangeArrowheads="1"/>
          </p:cNvPicPr>
          <p:nvPr/>
        </p:nvPicPr>
        <p:blipFill>
          <a:blip r:embed="rId2"/>
          <a:srcRect/>
          <a:stretch>
            <a:fillRect/>
          </a:stretch>
        </p:blipFill>
        <p:spPr bwMode="auto">
          <a:xfrm>
            <a:off x="2500298" y="3643314"/>
            <a:ext cx="3810000" cy="2019301"/>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214282" y="142852"/>
            <a:ext cx="8501122" cy="3293209"/>
          </a:xfrm>
          <a:prstGeom prst="rect">
            <a:avLst/>
          </a:prstGeom>
          <a:noFill/>
        </p:spPr>
        <p:txBody>
          <a:bodyPr wrap="square" rtlCol="0">
            <a:spAutoFit/>
          </a:bodyPr>
          <a:lstStyle/>
          <a:p>
            <a:pPr algn="ctr"/>
            <a:endParaRPr lang="it-IT" sz="1600" dirty="0" smtClean="0"/>
          </a:p>
          <a:p>
            <a:pPr algn="ctr"/>
            <a:r>
              <a:rPr lang="it-IT" sz="1600" dirty="0" err="1" smtClean="0"/>
              <a:t>Giona</a:t>
            </a:r>
            <a:r>
              <a:rPr lang="it-IT" sz="1600" dirty="0" smtClean="0"/>
              <a:t>, facente parte della serie dei </a:t>
            </a:r>
            <a:r>
              <a:rPr lang="it-IT" sz="1600" i="1" dirty="0" smtClean="0"/>
              <a:t>Veggenti, </a:t>
            </a:r>
            <a:r>
              <a:rPr lang="it-IT" sz="1600" dirty="0" smtClean="0"/>
              <a:t>come scrisse anche Vasari, è impostato a uno straordinario virtuosismo illusionistico, che cerca di annullare l'effetto della curvatura della volta tramite l'inclinazione del corpo del profeta. La figura del profeta manifesta lo sconvolgimento terribile del </a:t>
            </a:r>
            <a:r>
              <a:rPr lang="it-IT" sz="1600" i="1" dirty="0" smtClean="0"/>
              <a:t>furor</a:t>
            </a:r>
            <a:r>
              <a:rPr lang="it-IT" sz="1600" dirty="0" smtClean="0"/>
              <a:t> profetico e conclude in crescendo, sul piano formale ed espressivo, l'intera sequenza dei </a:t>
            </a:r>
            <a:r>
              <a:rPr lang="it-IT" sz="1600" i="1" dirty="0" smtClean="0"/>
              <a:t>Veggenti</a:t>
            </a:r>
            <a:r>
              <a:rPr lang="it-IT" sz="1600" dirty="0" smtClean="0"/>
              <a:t>: le gambe nude sono proiettate verso lo spettatore, mentre il busto, vestito di un corpetto violetto con ombre cangianti in verde, è rovesciato all'indietro. La muscolatura titanica traspare dalla veste attillata e il braccio sinistro abbraccia il corpo fino al lato opposto, mentre quello destro è appoggiato indietro, con la mano sollevata che sembra indicare con un gesto. La testa segue l'inclinazione del busto ed è rivolta verso l'alto, verso la scena della </a:t>
            </a:r>
            <a:r>
              <a:rPr lang="it-IT" sz="1600" i="1" dirty="0" smtClean="0"/>
              <a:t>Separazione della luce dalle tenebre</a:t>
            </a:r>
            <a:r>
              <a:rPr lang="it-IT" sz="1600" dirty="0" smtClean="0"/>
              <a:t>, con la magnifica rappresentazione del Dio creatore. </a:t>
            </a:r>
          </a:p>
          <a:p>
            <a:pPr algn="ctr"/>
            <a:r>
              <a:rPr lang="it-IT" sz="1600" dirty="0" smtClean="0"/>
              <a:t>Gambe e dita del </a:t>
            </a:r>
            <a:r>
              <a:rPr lang="it-IT" sz="1600" b="1" dirty="0" smtClean="0"/>
              <a:t>profeta </a:t>
            </a:r>
            <a:r>
              <a:rPr lang="it-IT" sz="1600" b="1" dirty="0" err="1" smtClean="0"/>
              <a:t>Giona</a:t>
            </a:r>
            <a:r>
              <a:rPr lang="it-IT" sz="1600" b="1" dirty="0" smtClean="0"/>
              <a:t> </a:t>
            </a:r>
            <a:r>
              <a:rPr lang="it-IT" sz="1600" dirty="0" smtClean="0"/>
              <a:t>invece, formano una </a:t>
            </a:r>
            <a:r>
              <a:rPr lang="it-IT" sz="1600" b="1" dirty="0" err="1" smtClean="0"/>
              <a:t>Hei</a:t>
            </a:r>
            <a:r>
              <a:rPr lang="it-IT" sz="1600" dirty="0" smtClean="0"/>
              <a:t>, lettera dell'alfabeto ebraico e corrispondente </a:t>
            </a:r>
            <a:r>
              <a:rPr lang="it-IT" sz="1600" b="1" dirty="0" smtClean="0"/>
              <a:t>al numero 5 nella </a:t>
            </a:r>
            <a:r>
              <a:rPr lang="it-IT" sz="1600" b="1" dirty="0" err="1" smtClean="0"/>
              <a:t>Kabbalah</a:t>
            </a:r>
            <a:r>
              <a:rPr lang="it-IT" sz="1600" dirty="0" smtClean="0"/>
              <a:t>. Cinque come </a:t>
            </a:r>
            <a:r>
              <a:rPr lang="it-IT" sz="1600" b="1" dirty="0" smtClean="0"/>
              <a:t>i libri del vecchio testamento</a:t>
            </a:r>
            <a:r>
              <a:rPr lang="it-IT" sz="1600" dirty="0" smtClean="0"/>
              <a:t>.</a:t>
            </a:r>
            <a:endParaRPr lang="it-IT" sz="1600" dirty="0"/>
          </a:p>
        </p:txBody>
      </p:sp>
      <p:pic>
        <p:nvPicPr>
          <p:cNvPr id="17410" name="Picture 2" descr="http://media1.gay.tv/userfiles/gionamangiatodallabalena.jpg"/>
          <p:cNvPicPr>
            <a:picLocks noChangeAspect="1" noChangeArrowheads="1"/>
          </p:cNvPicPr>
          <p:nvPr/>
        </p:nvPicPr>
        <p:blipFill>
          <a:blip r:embed="rId2"/>
          <a:srcRect/>
          <a:stretch>
            <a:fillRect/>
          </a:stretch>
        </p:blipFill>
        <p:spPr bwMode="auto">
          <a:xfrm>
            <a:off x="2786050" y="4000504"/>
            <a:ext cx="3810000" cy="238125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714348" y="357166"/>
            <a:ext cx="7500990" cy="1569660"/>
          </a:xfrm>
          <a:prstGeom prst="rect">
            <a:avLst/>
          </a:prstGeom>
          <a:noFill/>
        </p:spPr>
        <p:txBody>
          <a:bodyPr wrap="square" rtlCol="0">
            <a:spAutoFit/>
          </a:bodyPr>
          <a:lstStyle/>
          <a:p>
            <a:pPr algn="ctr"/>
            <a:r>
              <a:rPr lang="it-IT" sz="2400" dirty="0"/>
              <a:t>Nella raffigurazione invece del </a:t>
            </a:r>
            <a:r>
              <a:rPr lang="it-IT" sz="2400" b="1" dirty="0"/>
              <a:t>giardino dell'Eden</a:t>
            </a:r>
            <a:r>
              <a:rPr lang="it-IT" sz="2400" dirty="0"/>
              <a:t>, l'albero dal quale </a:t>
            </a:r>
            <a:r>
              <a:rPr lang="it-IT" sz="2400" b="1" dirty="0"/>
              <a:t>Adamo ed Eva </a:t>
            </a:r>
            <a:r>
              <a:rPr lang="it-IT" sz="2400" dirty="0"/>
              <a:t>mangiano il frutto del peccato, non è un melo, ma </a:t>
            </a:r>
            <a:r>
              <a:rPr lang="it-IT" sz="2400" b="1" dirty="0"/>
              <a:t>un fico</a:t>
            </a:r>
            <a:r>
              <a:rPr lang="it-IT" sz="2400" dirty="0"/>
              <a:t>, come vorrebbe la tradizione ebraica.</a:t>
            </a:r>
          </a:p>
        </p:txBody>
      </p:sp>
      <p:pic>
        <p:nvPicPr>
          <p:cNvPr id="18434" name="Picture 2" descr="http://media1.gay.tv/userfiles/eden.jpg"/>
          <p:cNvPicPr>
            <a:picLocks noChangeAspect="1" noChangeArrowheads="1"/>
          </p:cNvPicPr>
          <p:nvPr/>
        </p:nvPicPr>
        <p:blipFill>
          <a:blip r:embed="rId2"/>
          <a:srcRect/>
          <a:stretch>
            <a:fillRect/>
          </a:stretch>
        </p:blipFill>
        <p:spPr bwMode="auto">
          <a:xfrm>
            <a:off x="2643174" y="2643182"/>
            <a:ext cx="3810000" cy="238125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4429124" y="357166"/>
            <a:ext cx="4286280" cy="6340197"/>
          </a:xfrm>
          <a:prstGeom prst="rect">
            <a:avLst/>
          </a:prstGeom>
          <a:noFill/>
        </p:spPr>
        <p:txBody>
          <a:bodyPr wrap="square" rtlCol="0">
            <a:spAutoFit/>
          </a:bodyPr>
          <a:lstStyle/>
          <a:p>
            <a:r>
              <a:rPr lang="it-IT" sz="1400" dirty="0" smtClean="0"/>
              <a:t>Al di là delle tesi esposte nel saggio, in ogni caso, le ragioni della vicinanza di Michelangelo alla cultura ebraica sono da ricercarsi nell’adesione dell’artista fiorentino all’ideale neoplatonico della corte Medicea. </a:t>
            </a:r>
          </a:p>
          <a:p>
            <a:r>
              <a:rPr lang="it-IT" sz="1400" dirty="0" smtClean="0"/>
              <a:t>Nel </a:t>
            </a:r>
            <a:r>
              <a:rPr lang="it-IT" sz="1400" dirty="0"/>
              <a:t>1489, all’età di 14anni, Michelangelo fu ammesso alla corte di Lorenzo il Magnifico, allora centro principale di sviluppo e fulcro di diffusione di quella rinascita culturale che nel ‘500 investì ogni campo della vita umana. A Palazzo Medici, libero da ogni costrizione economica, egli non solo ebbe la possibilità di studiare l’arte </a:t>
            </a:r>
            <a:r>
              <a:rPr lang="it-IT" sz="1400" dirty="0" smtClean="0"/>
              <a:t>antica </a:t>
            </a:r>
            <a:r>
              <a:rPr lang="it-IT" sz="1400" dirty="0"/>
              <a:t>attraverso le ricche collezioni della famiglia fiorentina, ma poté frequentare il Giardino di S. Marco, luogo d’incontro dei maggiori intellettuali dell’epoca, messo a disposizione da Lorenzo per favorire lo scambio e la diffusione delle nuove dottrine rinascimentali. Avvenne dunque in tali circostanze il prolifico incontro con due dei maggiori esponenti della dottrina neoplatonica, Marsilio </a:t>
            </a:r>
            <a:r>
              <a:rPr lang="it-IT" sz="1400" dirty="0" err="1"/>
              <a:t>Ficino</a:t>
            </a:r>
            <a:r>
              <a:rPr lang="it-IT" sz="1400" dirty="0"/>
              <a:t> e </a:t>
            </a:r>
            <a:r>
              <a:rPr lang="it-IT" sz="1400" dirty="0" err="1"/>
              <a:t>Pico</a:t>
            </a:r>
            <a:r>
              <a:rPr lang="it-IT" sz="1400" dirty="0"/>
              <a:t> della Mirandola, che tanto influenzò la sua formazione d’artista; nasceva difatti in quegli anni, per opera dello stesso Marsilio e con l’ausilio della famiglia Medici, l’Accademia platonica, ideale punto di raccolta di intellettuali, poeti ed artisti che condividevano un rinnovato interesse per la dottrina del filosofo greco riletta in chiave cristiana</a:t>
            </a:r>
            <a:r>
              <a:rPr lang="it-IT" sz="1400" dirty="0" smtClean="0"/>
              <a:t>. </a:t>
            </a:r>
            <a:endParaRPr lang="it-IT" sz="1400" dirty="0" smtClean="0"/>
          </a:p>
          <a:p>
            <a:r>
              <a:rPr lang="it-IT" sz="1400" dirty="0" smtClean="0"/>
              <a:t>I </a:t>
            </a:r>
            <a:r>
              <a:rPr lang="it-IT" sz="1400" dirty="0" smtClean="0"/>
              <a:t>punti di contatto tra neoplatonismo ed ebraismo, come ci </a:t>
            </a:r>
            <a:r>
              <a:rPr lang="it-IT" sz="1400" dirty="0" smtClean="0"/>
              <a:t>dimostra ad esempio </a:t>
            </a:r>
            <a:r>
              <a:rPr lang="it-IT" sz="1400" dirty="0" smtClean="0"/>
              <a:t>la personalità di Filone di Alessandria, sono </a:t>
            </a:r>
            <a:r>
              <a:rPr lang="it-IT" sz="1400" dirty="0" smtClean="0"/>
              <a:t>molteplici: tra questi, innanzitutto, </a:t>
            </a:r>
            <a:r>
              <a:rPr lang="it-IT" sz="1400" dirty="0" smtClean="0"/>
              <a:t>la tendenza </a:t>
            </a:r>
            <a:r>
              <a:rPr lang="it-IT" sz="1400" dirty="0" smtClean="0"/>
              <a:t>a concepire Dio come essere ineffabile, trascendente, innominabile.</a:t>
            </a:r>
            <a:endParaRPr lang="it-IT" sz="1400" dirty="0"/>
          </a:p>
        </p:txBody>
      </p:sp>
      <p:pic>
        <p:nvPicPr>
          <p:cNvPr id="19458" name="Picture 2" descr="http://3.bp.blogspot.com/-0oaY3CwBBcM/Typ7GmvzbPI/AAAAAAAAAhg/XffzVpKEsTU/s1600/Michelangelo+Buonarroti.jpg"/>
          <p:cNvPicPr>
            <a:picLocks noChangeAspect="1" noChangeArrowheads="1"/>
          </p:cNvPicPr>
          <p:nvPr/>
        </p:nvPicPr>
        <p:blipFill>
          <a:blip r:embed="rId2"/>
          <a:srcRect/>
          <a:stretch>
            <a:fillRect/>
          </a:stretch>
        </p:blipFill>
        <p:spPr bwMode="auto">
          <a:xfrm>
            <a:off x="428596" y="857232"/>
            <a:ext cx="3771067" cy="4857784"/>
          </a:xfrm>
          <a:prstGeom prst="rect">
            <a:avLst/>
          </a:prstGeom>
          <a:noFill/>
        </p:spPr>
      </p:pic>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TotalTime>
  <Words>424</Words>
  <Application>Microsoft Office PowerPoint</Application>
  <PresentationFormat>Presentazione su schermo (4:3)</PresentationFormat>
  <Paragraphs>33</Paragraphs>
  <Slides>7</Slides>
  <Notes>0</Notes>
  <HiddenSlides>0</HiddenSlides>
  <MMClips>0</MMClips>
  <ScaleCrop>false</ScaleCrop>
  <HeadingPairs>
    <vt:vector size="4" baseType="variant">
      <vt:variant>
        <vt:lpstr>Tema</vt:lpstr>
      </vt:variant>
      <vt:variant>
        <vt:i4>1</vt:i4>
      </vt:variant>
      <vt:variant>
        <vt:lpstr>Titoli diapositive</vt:lpstr>
      </vt:variant>
      <vt:variant>
        <vt:i4>7</vt:i4>
      </vt:variant>
    </vt:vector>
  </HeadingPairs>
  <TitlesOfParts>
    <vt:vector size="8" baseType="lpstr">
      <vt:lpstr>Tema di Office</vt:lpstr>
      <vt:lpstr>Diapositiva 1</vt:lpstr>
      <vt:lpstr>Diapositiva 2</vt:lpstr>
      <vt:lpstr>Diapositiva 3</vt:lpstr>
      <vt:lpstr>Diapositiva 4</vt:lpstr>
      <vt:lpstr>Diapositiva 5</vt:lpstr>
      <vt:lpstr>Diapositiva 6</vt:lpstr>
      <vt:lpstr>Diapositiva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user</dc:creator>
  <cp:lastModifiedBy>user</cp:lastModifiedBy>
  <cp:revision>8</cp:revision>
  <dcterms:created xsi:type="dcterms:W3CDTF">2013-01-15T18:14:58Z</dcterms:created>
  <dcterms:modified xsi:type="dcterms:W3CDTF">2013-01-15T22:40:53Z</dcterms:modified>
</cp:coreProperties>
</file>